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1" autoAdjust="0"/>
    <p:restoredTop sz="94660"/>
  </p:normalViewPr>
  <p:slideViewPr>
    <p:cSldViewPr snapToGrid="0" showGuides="1">
      <p:cViewPr>
        <p:scale>
          <a:sx n="64" d="100"/>
          <a:sy n="64" d="100"/>
        </p:scale>
        <p:origin x="-86" y="-47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7A9DA679-A2A6-4571-B9A5-9F5D6DBF0681}" type="datetimeFigureOut">
              <a:rPr lang="en-US" smtClean="0"/>
              <a:t>5/2/2018</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2101776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9DA679-A2A6-4571-B9A5-9F5D6DBF068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2506179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9DA679-A2A6-4571-B9A5-9F5D6DBF068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3368708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A9DA679-A2A6-4571-B9A5-9F5D6DBF0681}"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1581030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A9DA679-A2A6-4571-B9A5-9F5D6DBF0681}" type="datetimeFigureOut">
              <a:rPr lang="en-US" smtClean="0"/>
              <a:t>5/2/2018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384246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9DA679-A2A6-4571-B9A5-9F5D6DBF0681}" type="datetimeFigureOut">
              <a:rPr lang="en-US" smtClean="0"/>
              <a:t>5/2/2018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2579312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DA679-A2A6-4571-B9A5-9F5D6DBF0681}" type="datetimeFigureOut">
              <a:rPr lang="en-US" smtClean="0"/>
              <a:t>5/2/2018</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132054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9DA679-A2A6-4571-B9A5-9F5D6DBF0681}"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2376043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9DA679-A2A6-4571-B9A5-9F5D6DBF0681}"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293691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9DA679-A2A6-4571-B9A5-9F5D6DBF0681}"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2302258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9DA679-A2A6-4571-B9A5-9F5D6DBF068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824110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9DA679-A2A6-4571-B9A5-9F5D6DBF068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2891610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9DA679-A2A6-4571-B9A5-9F5D6DBF068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621868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A9DA679-A2A6-4571-B9A5-9F5D6DBF0681}" type="datetimeFigureOut">
              <a:rPr lang="en-US" smtClean="0"/>
              <a:t>5/2/2018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951996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A9DA679-A2A6-4571-B9A5-9F5D6DBF0681}" type="datetimeFigureOut">
              <a:rPr lang="en-US" smtClean="0"/>
              <a:t>5/2/2018</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3971143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7A9DA679-A2A6-4571-B9A5-9F5D6DBF068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20105087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7A9DA679-A2A6-4571-B9A5-9F5D6DBF068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6FF54A9-4122-4E61-9EF7-BDA79E82BE06}" type="slidenum">
              <a:rPr lang="en-US" smtClean="0"/>
              <a:t>‹#›</a:t>
            </a:fld>
            <a:endParaRPr lang="en-US"/>
          </a:p>
        </p:txBody>
      </p:sp>
    </p:spTree>
    <p:extLst>
      <p:ext uri="{BB962C8B-B14F-4D97-AF65-F5344CB8AC3E}">
        <p14:creationId xmlns:p14="http://schemas.microsoft.com/office/powerpoint/2010/main" val="3514234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7A9DA679-A2A6-4571-B9A5-9F5D6DBF0681}" type="datetimeFigureOut">
              <a:rPr lang="en-US" smtClean="0"/>
              <a:t>5/2/2018</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6FF54A9-4122-4E61-9EF7-BDA79E82BE06}" type="slidenum">
              <a:rPr lang="en-US" smtClean="0"/>
              <a:t>‹#›</a:t>
            </a:fld>
            <a:endParaRPr lang="en-US"/>
          </a:p>
        </p:txBody>
      </p:sp>
    </p:spTree>
    <p:extLst>
      <p:ext uri="{BB962C8B-B14F-4D97-AF65-F5344CB8AC3E}">
        <p14:creationId xmlns:p14="http://schemas.microsoft.com/office/powerpoint/2010/main" val="382354450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Name</a:t>
            </a:r>
            <a:br>
              <a:rPr lang="en-US" dirty="0" smtClean="0"/>
            </a:br>
            <a:r>
              <a:rPr lang="en-US" dirty="0" smtClean="0"/>
              <a:t>Institution</a:t>
            </a:r>
            <a:br>
              <a:rPr lang="en-US" dirty="0" smtClean="0"/>
            </a:br>
            <a:r>
              <a:rPr lang="en-US" dirty="0" smtClean="0"/>
              <a:t>Date</a:t>
            </a:r>
            <a:br>
              <a:rPr lang="en-US" dirty="0" smtClean="0"/>
            </a:br>
            <a:r>
              <a:rPr lang="en-US" dirty="0" smtClean="0"/>
              <a:t>International Accounting</a:t>
            </a:r>
            <a:endParaRPr lang="en-US" dirty="0"/>
          </a:p>
        </p:txBody>
      </p:sp>
    </p:spTree>
    <p:extLst>
      <p:ext uri="{BB962C8B-B14F-4D97-AF65-F5344CB8AC3E}">
        <p14:creationId xmlns:p14="http://schemas.microsoft.com/office/powerpoint/2010/main" val="3366500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p:txBody>
          <a:bodyPr>
            <a:normAutofit/>
          </a:bodyPr>
          <a:lstStyle/>
          <a:p>
            <a:pPr marL="0" indent="0">
              <a:buNone/>
            </a:pPr>
            <a:r>
              <a:rPr lang="en-US" u="sng" dirty="0" smtClean="0"/>
              <a:t>Sweden System of Special Reserve</a:t>
            </a:r>
          </a:p>
          <a:p>
            <a:pPr marL="0" indent="0">
              <a:buNone/>
            </a:pPr>
            <a:r>
              <a:rPr lang="en-US" u="sng" dirty="0" smtClean="0"/>
              <a:t>Advantages</a:t>
            </a:r>
          </a:p>
          <a:p>
            <a:pPr>
              <a:buFont typeface="Wingdings" panose="05000000000000000000" pitchFamily="2" charset="2"/>
              <a:buChar char="Ø"/>
            </a:pPr>
            <a:r>
              <a:rPr lang="en-US" dirty="0" smtClean="0"/>
              <a:t>The Political Dividends that are accrued from the Swedish firms are aligned with that of the government. The alignment will ensure that the firms are working towards achieving the goals of the economy and that of individual firms.</a:t>
            </a:r>
          </a:p>
          <a:p>
            <a:pPr>
              <a:buFont typeface="Wingdings" panose="05000000000000000000" pitchFamily="2" charset="2"/>
              <a:buChar char="Ø"/>
            </a:pPr>
            <a:r>
              <a:rPr lang="en-US" dirty="0"/>
              <a:t> </a:t>
            </a:r>
            <a:r>
              <a:rPr lang="en-US" dirty="0" smtClean="0"/>
              <a:t>The Swedish Firms enjoy tax benefits as the expenses that are recognized as the reserve are tax deductible.</a:t>
            </a:r>
          </a:p>
          <a:p>
            <a:pPr>
              <a:buFont typeface="Wingdings" panose="05000000000000000000" pitchFamily="2" charset="2"/>
              <a:buChar char="Ø"/>
            </a:pPr>
            <a:r>
              <a:rPr lang="en-US" dirty="0" smtClean="0"/>
              <a:t>The use of reserves for funding allows the companies to effectively manage its earning</a:t>
            </a:r>
          </a:p>
          <a:p>
            <a:pPr marL="0" indent="0">
              <a:buNone/>
            </a:pPr>
            <a:endParaRPr lang="en-US" dirty="0" smtClean="0"/>
          </a:p>
          <a:p>
            <a:pPr lvl="1"/>
            <a:endParaRPr lang="en-US" dirty="0"/>
          </a:p>
        </p:txBody>
      </p:sp>
    </p:spTree>
    <p:extLst>
      <p:ext uri="{BB962C8B-B14F-4D97-AF65-F5344CB8AC3E}">
        <p14:creationId xmlns:p14="http://schemas.microsoft.com/office/powerpoint/2010/main" val="30787991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Sweden System of Special Reserve</a:t>
            </a:r>
            <a:endParaRPr lang="en-US" dirty="0"/>
          </a:p>
        </p:txBody>
      </p:sp>
      <p:sp>
        <p:nvSpPr>
          <p:cNvPr id="3" name="Content Placeholder 2"/>
          <p:cNvSpPr>
            <a:spLocks noGrp="1"/>
          </p:cNvSpPr>
          <p:nvPr>
            <p:ph idx="1"/>
          </p:nvPr>
        </p:nvSpPr>
        <p:spPr/>
        <p:txBody>
          <a:bodyPr/>
          <a:lstStyle/>
          <a:p>
            <a:r>
              <a:rPr lang="en-US" u="sng" dirty="0" smtClean="0"/>
              <a:t>Disadvantage</a:t>
            </a:r>
          </a:p>
          <a:p>
            <a:pPr>
              <a:buFont typeface="Wingdings" panose="05000000000000000000" pitchFamily="2" charset="2"/>
              <a:buChar char="Ø"/>
            </a:pPr>
            <a:r>
              <a:rPr lang="en-US" dirty="0" smtClean="0"/>
              <a:t>The system of special reserve increases the risk chances of losing the international credibility.</a:t>
            </a:r>
          </a:p>
          <a:p>
            <a:pPr>
              <a:buFont typeface="Wingdings" panose="05000000000000000000" pitchFamily="2" charset="2"/>
              <a:buChar char="Ø"/>
            </a:pPr>
            <a:r>
              <a:rPr lang="en-US" dirty="0" smtClean="0"/>
              <a:t>Reduction in the international credibility will led to a decline in the external financing credibility.</a:t>
            </a:r>
          </a:p>
        </p:txBody>
      </p:sp>
    </p:spTree>
    <p:extLst>
      <p:ext uri="{BB962C8B-B14F-4D97-AF65-F5344CB8AC3E}">
        <p14:creationId xmlns:p14="http://schemas.microsoft.com/office/powerpoint/2010/main" val="15603808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Special Reserves to the Government</a:t>
            </a:r>
            <a:endParaRPr lang="en-US" dirty="0"/>
          </a:p>
        </p:txBody>
      </p:sp>
      <p:sp>
        <p:nvSpPr>
          <p:cNvPr id="3" name="Content Placeholder 2"/>
          <p:cNvSpPr>
            <a:spLocks noGrp="1"/>
          </p:cNvSpPr>
          <p:nvPr>
            <p:ph idx="1"/>
          </p:nvPr>
        </p:nvSpPr>
        <p:spPr/>
        <p:txBody>
          <a:bodyPr/>
          <a:lstStyle/>
          <a:p>
            <a:r>
              <a:rPr lang="en-US" dirty="0" smtClean="0"/>
              <a:t>Increase public-private partnership in the domestic economy- the partnership ensures that the government can work together with private sector to improve the living conditions of the citizens.</a:t>
            </a:r>
          </a:p>
          <a:p>
            <a:r>
              <a:rPr lang="en-US" dirty="0"/>
              <a:t> </a:t>
            </a:r>
            <a:r>
              <a:rPr lang="en-US" dirty="0" smtClean="0"/>
              <a:t>Transparency and accountability ensures the government can increase the taxes.</a:t>
            </a:r>
          </a:p>
          <a:p>
            <a:r>
              <a:rPr lang="en-US" dirty="0" smtClean="0"/>
              <a:t>Reduction in the administration costs- the government will not have to spend a lot of money in collecting taxes.</a:t>
            </a:r>
            <a:endParaRPr lang="en-US" dirty="0"/>
          </a:p>
        </p:txBody>
      </p:sp>
    </p:spTree>
    <p:extLst>
      <p:ext uri="{BB962C8B-B14F-4D97-AF65-F5344CB8AC3E}">
        <p14:creationId xmlns:p14="http://schemas.microsoft.com/office/powerpoint/2010/main" val="25746515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p:txBody>
          <a:bodyPr/>
          <a:lstStyle/>
          <a:p>
            <a:r>
              <a:rPr lang="en-US" dirty="0" smtClean="0"/>
              <a:t>The Swedish government uses special reserve in foreign countries to influence the exchange rates for other currencies.</a:t>
            </a:r>
          </a:p>
          <a:p>
            <a:r>
              <a:rPr lang="en-US" dirty="0" smtClean="0"/>
              <a:t>Financial analysts cannot use the financial ratios from Swedish firms with those from non-Swedish firms due to the inequality in the financing.</a:t>
            </a:r>
          </a:p>
          <a:p>
            <a:r>
              <a:rPr lang="en-US" dirty="0" smtClean="0"/>
              <a:t>The Swedish firms receive more funds from the government so as to ensure the stability of the economy. Comparing the firms from the two regions will lead to irrational conclusion.</a:t>
            </a:r>
            <a:endParaRPr lang="en-US" dirty="0"/>
          </a:p>
        </p:txBody>
      </p:sp>
    </p:spTree>
    <p:extLst>
      <p:ext uri="{BB962C8B-B14F-4D97-AF65-F5344CB8AC3E}">
        <p14:creationId xmlns:p14="http://schemas.microsoft.com/office/powerpoint/2010/main" val="34860462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p:txBody>
          <a:bodyPr/>
          <a:lstStyle/>
          <a:p>
            <a:r>
              <a:rPr lang="en-US" dirty="0" smtClean="0"/>
              <a:t>The reserves are used as part of the shareholder’s equity. The special reserves offered to the Swedish firms will increase the available capital  for projects.</a:t>
            </a:r>
          </a:p>
          <a:p>
            <a:r>
              <a:rPr lang="en-US" dirty="0" smtClean="0"/>
              <a:t>However, the reserves are deducted from the firm’s net income. This thereby reduces the dividend available for the shareholders.</a:t>
            </a:r>
          </a:p>
          <a:p>
            <a:r>
              <a:rPr lang="en-US" dirty="0" smtClean="0"/>
              <a:t>Foreign investors will not be attracted to such firms.</a:t>
            </a:r>
            <a:endParaRPr lang="en-US" dirty="0"/>
          </a:p>
        </p:txBody>
      </p:sp>
    </p:spTree>
    <p:extLst>
      <p:ext uri="{BB962C8B-B14F-4D97-AF65-F5344CB8AC3E}">
        <p14:creationId xmlns:p14="http://schemas.microsoft.com/office/powerpoint/2010/main" val="2121778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Q5</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90043884"/>
              </p:ext>
            </p:extLst>
          </p:nvPr>
        </p:nvGraphicFramePr>
        <p:xfrm>
          <a:off x="667275" y="2280376"/>
          <a:ext cx="3911600" cy="1539240"/>
        </p:xfrm>
        <a:graphic>
          <a:graphicData uri="http://schemas.openxmlformats.org/drawingml/2006/table">
            <a:tbl>
              <a:tblPr>
                <a:tableStyleId>{5C22544A-7EE6-4342-B048-85BDC9FD1C3A}</a:tableStyleId>
              </a:tblPr>
              <a:tblGrid>
                <a:gridCol w="1422400"/>
                <a:gridCol w="622300"/>
                <a:gridCol w="622300"/>
                <a:gridCol w="622300"/>
                <a:gridCol w="622300"/>
              </a:tblGrid>
              <a:tr h="198120">
                <a:tc>
                  <a:txBody>
                    <a:bodyPr/>
                    <a:lstStyle/>
                    <a:p>
                      <a:pPr algn="l" fontAlgn="b"/>
                      <a:r>
                        <a:rPr lang="en-US" sz="1200" u="none" strike="noStrike">
                          <a:effectLst/>
                        </a:rPr>
                        <a:t>Appropration Account</a:t>
                      </a:r>
                      <a:endParaRPr lang="en-US" sz="1200" b="0" i="0" u="none" strike="noStrike">
                        <a:solidFill>
                          <a:srgbClr val="000000"/>
                        </a:solidFill>
                        <a:effectLst/>
                        <a:latin typeface="Times New Roman"/>
                      </a:endParaRPr>
                    </a:p>
                  </a:txBody>
                  <a:tcPr marL="7620" marR="7620" marT="7620" marB="0" anchor="b"/>
                </a:tc>
                <a:tc>
                  <a:txBody>
                    <a:bodyPr/>
                    <a:lstStyle/>
                    <a:p>
                      <a:pPr algn="l" fontAlgn="b"/>
                      <a:endParaRPr lang="en-US" sz="1200" b="0" i="0" u="none" strike="noStrike">
                        <a:solidFill>
                          <a:srgbClr val="000000"/>
                        </a:solidFill>
                        <a:effectLst/>
                        <a:latin typeface="Times New Roman"/>
                      </a:endParaRPr>
                    </a:p>
                  </a:txBody>
                  <a:tcPr marL="7620" marR="7620" marT="7620" marB="0" anchor="b"/>
                </a:tc>
                <a:tc>
                  <a:txBody>
                    <a:bodyPr/>
                    <a:lstStyle/>
                    <a:p>
                      <a:pPr algn="l" fontAlgn="b"/>
                      <a:endParaRPr lang="en-US" sz="1200" b="0" i="0" u="none" strike="noStrike">
                        <a:solidFill>
                          <a:srgbClr val="000000"/>
                        </a:solidFill>
                        <a:effectLst/>
                        <a:latin typeface="Times New Roman"/>
                      </a:endParaRPr>
                    </a:p>
                  </a:txBody>
                  <a:tcPr marL="7620" marR="7620" marT="7620" marB="0" anchor="b"/>
                </a:tc>
                <a:tc>
                  <a:txBody>
                    <a:bodyPr/>
                    <a:lstStyle/>
                    <a:p>
                      <a:pPr algn="r" fontAlgn="b"/>
                      <a:r>
                        <a:rPr lang="en-US" sz="1200" u="none" strike="noStrike">
                          <a:effectLst/>
                        </a:rPr>
                        <a:t>2007</a:t>
                      </a:r>
                      <a:endParaRPr lang="en-US" sz="1200" b="0" i="0" u="none" strike="noStrike">
                        <a:solidFill>
                          <a:srgbClr val="000000"/>
                        </a:solidFill>
                        <a:effectLst/>
                        <a:latin typeface="Times New Roman"/>
                      </a:endParaRPr>
                    </a:p>
                  </a:txBody>
                  <a:tcPr marL="7620" marR="7620" marT="7620" marB="0" anchor="b"/>
                </a:tc>
                <a:tc>
                  <a:txBody>
                    <a:bodyPr/>
                    <a:lstStyle/>
                    <a:p>
                      <a:pPr algn="r" fontAlgn="b"/>
                      <a:r>
                        <a:rPr lang="en-US" sz="1200" u="none" strike="noStrike">
                          <a:effectLst/>
                        </a:rPr>
                        <a:t>2006</a:t>
                      </a:r>
                      <a:endParaRPr lang="en-US" sz="1200" b="0" i="0" u="none" strike="noStrike">
                        <a:solidFill>
                          <a:srgbClr val="000000"/>
                        </a:solidFill>
                        <a:effectLst/>
                        <a:latin typeface="Times New Roman"/>
                      </a:endParaRPr>
                    </a:p>
                  </a:txBody>
                  <a:tcPr marL="7620" marR="7620" marT="7620" marB="0" anchor="b"/>
                </a:tc>
              </a:tr>
              <a:tr h="198120">
                <a:tc>
                  <a:txBody>
                    <a:bodyPr/>
                    <a:lstStyle/>
                    <a:p>
                      <a:pPr algn="l" fontAlgn="b"/>
                      <a:r>
                        <a:rPr lang="en-US" sz="1200" u="none" strike="noStrike">
                          <a:effectLst/>
                        </a:rPr>
                        <a:t>Parent Company</a:t>
                      </a:r>
                      <a:endParaRPr lang="en-US" sz="1200" b="0" i="0" u="none" strike="noStrike">
                        <a:solidFill>
                          <a:srgbClr val="000000"/>
                        </a:solidFill>
                        <a:effectLst/>
                        <a:latin typeface="Times New Roman"/>
                      </a:endParaRPr>
                    </a:p>
                  </a:txBody>
                  <a:tcPr marL="7620" marR="7620" marT="7620" marB="0" anchor="b"/>
                </a:tc>
                <a:tc>
                  <a:txBody>
                    <a:bodyPr/>
                    <a:lstStyle/>
                    <a:p>
                      <a:pPr algn="l" fontAlgn="b"/>
                      <a:endParaRPr lang="en-US" sz="1200" b="0" i="0" u="none" strike="noStrike">
                        <a:solidFill>
                          <a:srgbClr val="000000"/>
                        </a:solidFill>
                        <a:effectLst/>
                        <a:latin typeface="Times New Roman"/>
                      </a:endParaRPr>
                    </a:p>
                  </a:txBody>
                  <a:tcPr marL="7620" marR="7620" marT="7620" marB="0" anchor="b"/>
                </a:tc>
                <a:tc>
                  <a:txBody>
                    <a:bodyPr/>
                    <a:lstStyle/>
                    <a:p>
                      <a:pPr algn="l" fontAlgn="b"/>
                      <a:endParaRPr lang="en-US" sz="1200" b="0" i="0" u="none" strike="noStrike">
                        <a:solidFill>
                          <a:srgbClr val="000000"/>
                        </a:solidFill>
                        <a:effectLst/>
                        <a:latin typeface="Times New Roman"/>
                      </a:endParaRPr>
                    </a:p>
                  </a:txBody>
                  <a:tcPr marL="7620" marR="7620" marT="7620" marB="0" anchor="b"/>
                </a:tc>
                <a:tc>
                  <a:txBody>
                    <a:bodyPr/>
                    <a:lstStyle/>
                    <a:p>
                      <a:pPr algn="l" fontAlgn="b"/>
                      <a:endParaRPr lang="en-US" sz="1200" b="0" i="0" u="none" strike="noStrike">
                        <a:solidFill>
                          <a:srgbClr val="000000"/>
                        </a:solidFill>
                        <a:effectLst/>
                        <a:latin typeface="Times New Roman"/>
                      </a:endParaRPr>
                    </a:p>
                  </a:txBody>
                  <a:tcPr marL="7620" marR="7620" marT="7620" marB="0" anchor="b"/>
                </a:tc>
                <a:tc>
                  <a:txBody>
                    <a:bodyPr/>
                    <a:lstStyle/>
                    <a:p>
                      <a:pPr algn="l" fontAlgn="b"/>
                      <a:endParaRPr lang="en-US" sz="1200" b="0" i="0" u="none" strike="noStrike">
                        <a:solidFill>
                          <a:srgbClr val="000000"/>
                        </a:solidFill>
                        <a:effectLst/>
                        <a:latin typeface="Times New Roman"/>
                      </a:endParaRPr>
                    </a:p>
                  </a:txBody>
                  <a:tcPr marL="7620" marR="7620" marT="7620" marB="0" anchor="b"/>
                </a:tc>
              </a:tr>
              <a:tr h="198120">
                <a:tc gridSpan="2">
                  <a:txBody>
                    <a:bodyPr/>
                    <a:lstStyle/>
                    <a:p>
                      <a:pPr algn="ctr" fontAlgn="b"/>
                      <a:r>
                        <a:rPr lang="en-US" sz="1200" u="none" strike="noStrike">
                          <a:effectLst/>
                        </a:rPr>
                        <a:t>Accelerated Depreciation</a:t>
                      </a:r>
                      <a:endParaRPr lang="en-US" sz="1200" b="0" i="0" u="none" strike="noStrike">
                        <a:solidFill>
                          <a:srgbClr val="000000"/>
                        </a:solidFill>
                        <a:effectLst/>
                        <a:latin typeface="Times New Roman"/>
                      </a:endParaRPr>
                    </a:p>
                  </a:txBody>
                  <a:tcPr marL="7620" marR="7620" marT="7620" marB="0" anchor="b"/>
                </a:tc>
                <a:tc hMerge="1">
                  <a:txBody>
                    <a:bodyPr/>
                    <a:lstStyle/>
                    <a:p>
                      <a:endParaRPr lang="en-US"/>
                    </a:p>
                  </a:txBody>
                  <a:tcPr/>
                </a:tc>
                <a:tc>
                  <a:txBody>
                    <a:bodyPr/>
                    <a:lstStyle/>
                    <a:p>
                      <a:pPr algn="l" fontAlgn="b"/>
                      <a:endParaRPr lang="en-US" sz="1200" b="0" i="0" u="none" strike="noStrike">
                        <a:solidFill>
                          <a:srgbClr val="000000"/>
                        </a:solidFill>
                        <a:effectLst/>
                        <a:latin typeface="Times New Roman"/>
                      </a:endParaRPr>
                    </a:p>
                  </a:txBody>
                  <a:tcPr marL="7620" marR="7620" marT="7620" marB="0" anchor="b"/>
                </a:tc>
                <a:tc>
                  <a:txBody>
                    <a:bodyPr/>
                    <a:lstStyle/>
                    <a:p>
                      <a:pPr algn="r" fontAlgn="b"/>
                      <a:r>
                        <a:rPr lang="en-US" sz="1200" u="none" strike="noStrike">
                          <a:effectLst/>
                        </a:rPr>
                        <a:t>2429</a:t>
                      </a:r>
                      <a:endParaRPr lang="en-US" sz="1200" b="0" i="0" u="none" strike="noStrike">
                        <a:solidFill>
                          <a:srgbClr val="000000"/>
                        </a:solidFill>
                        <a:effectLst/>
                        <a:latin typeface="Times New Roman"/>
                      </a:endParaRPr>
                    </a:p>
                  </a:txBody>
                  <a:tcPr marL="7620" marR="7620" marT="7620" marB="0" anchor="b"/>
                </a:tc>
                <a:tc>
                  <a:txBody>
                    <a:bodyPr/>
                    <a:lstStyle/>
                    <a:p>
                      <a:pPr algn="r" fontAlgn="b"/>
                      <a:r>
                        <a:rPr lang="en-US" sz="1200" u="none" strike="noStrike">
                          <a:effectLst/>
                        </a:rPr>
                        <a:t>-143</a:t>
                      </a:r>
                      <a:endParaRPr lang="en-US" sz="1200" b="0" i="0" u="none" strike="noStrike">
                        <a:solidFill>
                          <a:srgbClr val="000000"/>
                        </a:solidFill>
                        <a:effectLst/>
                        <a:latin typeface="Times New Roman"/>
                      </a:endParaRPr>
                    </a:p>
                  </a:txBody>
                  <a:tcPr marL="7620" marR="7620" marT="7620" marB="0" anchor="b"/>
                </a:tc>
              </a:tr>
              <a:tr h="198120">
                <a:tc gridSpan="3">
                  <a:txBody>
                    <a:bodyPr/>
                    <a:lstStyle/>
                    <a:p>
                      <a:pPr algn="ctr" fontAlgn="b"/>
                      <a:r>
                        <a:rPr lang="en-US" sz="1200" u="none" strike="noStrike">
                          <a:effectLst/>
                        </a:rPr>
                        <a:t>Changes in the tax Allocation Reserve</a:t>
                      </a:r>
                      <a:endParaRPr lang="en-US" sz="1200" b="0" i="0" u="none" strike="noStrike">
                        <a:solidFill>
                          <a:srgbClr val="000000"/>
                        </a:solidFill>
                        <a:effectLst/>
                        <a:latin typeface="Times New Roman"/>
                      </a:endParaRPr>
                    </a:p>
                  </a:txBody>
                  <a:tcPr marL="7620" marR="7620" marT="7620" marB="0" anchor="b"/>
                </a:tc>
                <a:tc hMerge="1">
                  <a:txBody>
                    <a:bodyPr/>
                    <a:lstStyle/>
                    <a:p>
                      <a:endParaRPr lang="en-US"/>
                    </a:p>
                  </a:txBody>
                  <a:tcPr/>
                </a:tc>
                <a:tc hMerge="1">
                  <a:txBody>
                    <a:bodyPr/>
                    <a:lstStyle/>
                    <a:p>
                      <a:endParaRPr lang="en-US"/>
                    </a:p>
                  </a:txBody>
                  <a:tcPr/>
                </a:tc>
                <a:tc>
                  <a:txBody>
                    <a:bodyPr/>
                    <a:lstStyle/>
                    <a:p>
                      <a:pPr algn="r" fontAlgn="b"/>
                      <a:r>
                        <a:rPr lang="en-US" sz="1200" u="none" strike="noStrike">
                          <a:effectLst/>
                        </a:rPr>
                        <a:t>638</a:t>
                      </a:r>
                      <a:endParaRPr lang="en-US" sz="1200" b="0" i="0" u="none" strike="noStrike">
                        <a:solidFill>
                          <a:srgbClr val="000000"/>
                        </a:solidFill>
                        <a:effectLst/>
                        <a:latin typeface="Times New Roman"/>
                      </a:endParaRPr>
                    </a:p>
                  </a:txBody>
                  <a:tcPr marL="7620" marR="7620" marT="7620" marB="0" anchor="b"/>
                </a:tc>
                <a:tc>
                  <a:txBody>
                    <a:bodyPr/>
                    <a:lstStyle/>
                    <a:p>
                      <a:pPr algn="r" fontAlgn="b"/>
                      <a:r>
                        <a:rPr lang="en-US" sz="1200" u="none" strike="noStrike">
                          <a:effectLst/>
                        </a:rPr>
                        <a:t>437</a:t>
                      </a:r>
                      <a:endParaRPr lang="en-US" sz="1200" b="0" i="0" u="none" strike="noStrike">
                        <a:solidFill>
                          <a:srgbClr val="000000"/>
                        </a:solidFill>
                        <a:effectLst/>
                        <a:latin typeface="Times New Roman"/>
                      </a:endParaRPr>
                    </a:p>
                  </a:txBody>
                  <a:tcPr marL="7620" marR="7620" marT="7620" marB="0" anchor="b"/>
                </a:tc>
              </a:tr>
              <a:tr h="198120">
                <a:tc gridSpan="3">
                  <a:txBody>
                    <a:bodyPr/>
                    <a:lstStyle/>
                    <a:p>
                      <a:pPr algn="ctr" fontAlgn="b"/>
                      <a:r>
                        <a:rPr lang="en-US" sz="1200" u="none" strike="noStrike">
                          <a:effectLst/>
                        </a:rPr>
                        <a:t>Changes in other untaxed Reserve</a:t>
                      </a:r>
                      <a:endParaRPr lang="en-US" sz="1200" b="0" i="0" u="none" strike="noStrike">
                        <a:solidFill>
                          <a:srgbClr val="000000"/>
                        </a:solidFill>
                        <a:effectLst/>
                        <a:latin typeface="Times New Roman"/>
                      </a:endParaRPr>
                    </a:p>
                  </a:txBody>
                  <a:tcPr marL="7620" marR="7620" marT="7620" marB="0" anchor="b"/>
                </a:tc>
                <a:tc hMerge="1">
                  <a:txBody>
                    <a:bodyPr/>
                    <a:lstStyle/>
                    <a:p>
                      <a:endParaRPr lang="en-US"/>
                    </a:p>
                  </a:txBody>
                  <a:tcPr/>
                </a:tc>
                <a:tc hMerge="1">
                  <a:txBody>
                    <a:bodyPr/>
                    <a:lstStyle/>
                    <a:p>
                      <a:endParaRPr lang="en-US"/>
                    </a:p>
                  </a:txBody>
                  <a:tcPr/>
                </a:tc>
                <a:tc>
                  <a:txBody>
                    <a:bodyPr/>
                    <a:lstStyle/>
                    <a:p>
                      <a:pPr algn="r" fontAlgn="b"/>
                      <a:r>
                        <a:rPr lang="en-US" sz="1200" u="none" strike="noStrike">
                          <a:effectLst/>
                        </a:rPr>
                        <a:t>-4</a:t>
                      </a:r>
                      <a:endParaRPr lang="en-US" sz="1200" b="0" i="0" u="none" strike="noStrike">
                        <a:solidFill>
                          <a:srgbClr val="000000"/>
                        </a:solidFill>
                        <a:effectLst/>
                        <a:latin typeface="Times New Roman"/>
                      </a:endParaRPr>
                    </a:p>
                  </a:txBody>
                  <a:tcPr marL="7620" marR="7620" marT="7620" marB="0" anchor="b"/>
                </a:tc>
                <a:tc>
                  <a:txBody>
                    <a:bodyPr/>
                    <a:lstStyle/>
                    <a:p>
                      <a:pPr algn="r" fontAlgn="b"/>
                      <a:r>
                        <a:rPr lang="en-US" sz="1200" u="none" strike="noStrike">
                          <a:effectLst/>
                        </a:rPr>
                        <a:t>11</a:t>
                      </a:r>
                      <a:endParaRPr lang="en-US" sz="1200" b="0" i="0" u="none" strike="noStrike">
                        <a:solidFill>
                          <a:srgbClr val="000000"/>
                        </a:solidFill>
                        <a:effectLst/>
                        <a:latin typeface="Times New Roman"/>
                      </a:endParaRPr>
                    </a:p>
                  </a:txBody>
                  <a:tcPr marL="7620" marR="7620" marT="7620" marB="0" anchor="b"/>
                </a:tc>
              </a:tr>
              <a:tr h="198120">
                <a:tc>
                  <a:txBody>
                    <a:bodyPr/>
                    <a:lstStyle/>
                    <a:p>
                      <a:pPr algn="l" fontAlgn="b"/>
                      <a:endParaRPr lang="en-US" sz="1200" b="0" i="0" u="none" strike="noStrike">
                        <a:solidFill>
                          <a:srgbClr val="000000"/>
                        </a:solidFill>
                        <a:effectLst/>
                        <a:latin typeface="Times New Roman"/>
                      </a:endParaRPr>
                    </a:p>
                  </a:txBody>
                  <a:tcPr marL="7620" marR="7620" marT="7620" marB="0" anchor="b"/>
                </a:tc>
                <a:tc>
                  <a:txBody>
                    <a:bodyPr/>
                    <a:lstStyle/>
                    <a:p>
                      <a:pPr algn="l" fontAlgn="b"/>
                      <a:endParaRPr lang="en-US" sz="1200" b="0" i="0" u="none" strike="noStrike">
                        <a:solidFill>
                          <a:srgbClr val="000000"/>
                        </a:solidFill>
                        <a:effectLst/>
                        <a:latin typeface="Times New Roman"/>
                      </a:endParaRPr>
                    </a:p>
                  </a:txBody>
                  <a:tcPr marL="7620" marR="7620" marT="7620" marB="0" anchor="b"/>
                </a:tc>
                <a:tc>
                  <a:txBody>
                    <a:bodyPr/>
                    <a:lstStyle/>
                    <a:p>
                      <a:pPr algn="l" fontAlgn="b"/>
                      <a:endParaRPr lang="en-US" sz="1200" b="0" i="0" u="none" strike="noStrike">
                        <a:solidFill>
                          <a:srgbClr val="000000"/>
                        </a:solidFill>
                        <a:effectLst/>
                        <a:latin typeface="Times New Roman"/>
                      </a:endParaRPr>
                    </a:p>
                  </a:txBody>
                  <a:tcPr marL="7620" marR="7620" marT="7620" marB="0" anchor="b"/>
                </a:tc>
                <a:tc>
                  <a:txBody>
                    <a:bodyPr/>
                    <a:lstStyle/>
                    <a:p>
                      <a:pPr algn="r" fontAlgn="b"/>
                      <a:r>
                        <a:rPr lang="en-US" sz="1200" u="none" strike="noStrike">
                          <a:effectLst/>
                        </a:rPr>
                        <a:t>3063</a:t>
                      </a:r>
                      <a:endParaRPr lang="en-US" sz="1200" b="0" i="0" u="none" strike="noStrike">
                        <a:solidFill>
                          <a:srgbClr val="000000"/>
                        </a:solidFill>
                        <a:effectLst/>
                        <a:latin typeface="Times New Roman"/>
                      </a:endParaRPr>
                    </a:p>
                  </a:txBody>
                  <a:tcPr marL="7620" marR="7620" marT="7620" marB="0" anchor="b"/>
                </a:tc>
                <a:tc>
                  <a:txBody>
                    <a:bodyPr/>
                    <a:lstStyle/>
                    <a:p>
                      <a:pPr algn="r" fontAlgn="b"/>
                      <a:r>
                        <a:rPr lang="en-US" sz="1200" u="none" strike="noStrike" dirty="0">
                          <a:effectLst/>
                        </a:rPr>
                        <a:t>305</a:t>
                      </a:r>
                      <a:endParaRPr lang="en-US" sz="1200" b="0" i="0" u="none" strike="noStrike" dirty="0">
                        <a:solidFill>
                          <a:srgbClr val="000000"/>
                        </a:solidFill>
                        <a:effectLst/>
                        <a:latin typeface="Times New Roman"/>
                      </a:endParaRPr>
                    </a:p>
                  </a:txBody>
                  <a:tcPr marL="7620" marR="7620" marT="7620" marB="0" anchor="b"/>
                </a:tc>
              </a:tr>
            </a:tbl>
          </a:graphicData>
        </a:graphic>
      </p:graphicFrame>
    </p:spTree>
    <p:extLst>
      <p:ext uri="{BB962C8B-B14F-4D97-AF65-F5344CB8AC3E}">
        <p14:creationId xmlns:p14="http://schemas.microsoft.com/office/powerpoint/2010/main" val="3694384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6</a:t>
            </a:r>
            <a:endParaRPr lang="en-US" dirty="0"/>
          </a:p>
        </p:txBody>
      </p:sp>
      <p:sp>
        <p:nvSpPr>
          <p:cNvPr id="3" name="Content Placeholder 2"/>
          <p:cNvSpPr>
            <a:spLocks noGrp="1"/>
          </p:cNvSpPr>
          <p:nvPr>
            <p:ph idx="1"/>
          </p:nvPr>
        </p:nvSpPr>
        <p:spPr/>
        <p:txBody>
          <a:bodyPr/>
          <a:lstStyle/>
          <a:p>
            <a:r>
              <a:rPr lang="en-US" dirty="0" smtClean="0"/>
              <a:t>Unwinding the special reserves from the Swedish firms means that the net income or profits will increase.</a:t>
            </a:r>
          </a:p>
          <a:p>
            <a:r>
              <a:rPr lang="en-US" dirty="0" smtClean="0"/>
              <a:t>Thus, the return on sales will also increase due to the increase in the net income.</a:t>
            </a:r>
          </a:p>
          <a:p>
            <a:r>
              <a:rPr lang="en-US" dirty="0" smtClean="0"/>
              <a:t>Also the return on assets will increase.</a:t>
            </a:r>
          </a:p>
          <a:p>
            <a:r>
              <a:rPr lang="en-US" dirty="0" smtClean="0"/>
              <a:t>The overall gearing ratio may decrease due to a reduction in the external finances. The earning per share will increase as result of </a:t>
            </a:r>
            <a:r>
              <a:rPr lang="en-US" smtClean="0"/>
              <a:t>the unwinding</a:t>
            </a:r>
            <a:endParaRPr lang="en-US"/>
          </a:p>
        </p:txBody>
      </p:sp>
    </p:spTree>
    <p:extLst>
      <p:ext uri="{BB962C8B-B14F-4D97-AF65-F5344CB8AC3E}">
        <p14:creationId xmlns:p14="http://schemas.microsoft.com/office/powerpoint/2010/main" val="24578380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82</TotalTime>
  <Words>425</Words>
  <Application>Microsoft Office PowerPoint</Application>
  <PresentationFormat>Custom</PresentationFormat>
  <Paragraphs>44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Ion Boardroom</vt:lpstr>
      <vt:lpstr>Name Institution Date International Accounting</vt:lpstr>
      <vt:lpstr>Question 1</vt:lpstr>
      <vt:lpstr>Sweden System of Special Reserve</vt:lpstr>
      <vt:lpstr>Benefits of Special Reserves to the Government</vt:lpstr>
      <vt:lpstr>Question 3</vt:lpstr>
      <vt:lpstr>Question 4</vt:lpstr>
      <vt:lpstr>Q5</vt:lpstr>
      <vt:lpstr>Question 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Accounting</dc:title>
  <dc:creator>folks</dc:creator>
  <cp:lastModifiedBy>user</cp:lastModifiedBy>
  <cp:revision>11</cp:revision>
  <dcterms:created xsi:type="dcterms:W3CDTF">2018-05-01T19:49:49Z</dcterms:created>
  <dcterms:modified xsi:type="dcterms:W3CDTF">2018-05-02T18:43:26Z</dcterms:modified>
</cp:coreProperties>
</file>